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64"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A13"/>
    <a:srgbClr val="862A4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010" autoAdjust="0"/>
  </p:normalViewPr>
  <p:slideViewPr>
    <p:cSldViewPr snapToGrid="0" snapToObjects="1">
      <p:cViewPr varScale="1">
        <p:scale>
          <a:sx n="99" d="100"/>
          <a:sy n="99" d="100"/>
        </p:scale>
        <p:origin x="32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9751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en-US" dirty="0"/>
              <a:t>This deck is more than a presentation—it's a guided framework to help you develop a powerful pitch. Each slide comes with detailed speaker notes that explain what the slide is for, how to use it effectively, and what kind of content investors are looking for. Use this deck as both a storytelling tool and a thinking framework.</a:t>
            </a:r>
          </a:p>
          <a:p>
            <a:endParaRPr lang="en-US" dirty="0"/>
          </a:p>
          <a:p>
            <a:r>
              <a:rPr lang="en-US" dirty="0"/>
              <a:t>Contact the Pitch Perfect Team for any questions you have about this deck and preparing your pitch.</a:t>
            </a:r>
          </a:p>
          <a:p>
            <a:endParaRPr lang="en-US" dirty="0"/>
          </a:p>
          <a:p>
            <a:r>
              <a:rPr lang="en-US" dirty="0"/>
              <a:t>Need help?  </a:t>
            </a:r>
            <a:r>
              <a:rPr lang="en-US"/>
              <a:t>Contact the team here: https://forms.wix.com/f/7331397833016214224 </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6E9A5-0E4C-6034-8C11-6B82DABBCD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DDDA1-4052-C4FA-9C20-B3AC2F5E173E}"/>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B3BBC930-8D44-0AAE-09D1-08A76A1FD2B2}"/>
              </a:ext>
            </a:extLst>
          </p:cNvPr>
          <p:cNvSpPr>
            <a:spLocks noGrp="1"/>
          </p:cNvSpPr>
          <p:nvPr>
            <p:ph type="body" sz="quarter" idx="3"/>
          </p:nvPr>
        </p:nvSpPr>
        <p:spPr/>
        <p:txBody>
          <a:bodyPr/>
          <a:lstStyle/>
          <a:p>
            <a:r>
              <a:t>On this slide, I want to make my audience feel like I really get the problem. I won’t just describe it — I’ll connect with it. I’ll define who experiences the problem and why it’s painful, urgent, or costly. Ideally, I’ll include quotes or feedback from real people to show I’ve been listening. My goal: Build trust by demonstrating deep understanding, not just research.</a:t>
            </a:r>
          </a:p>
        </p:txBody>
      </p:sp>
      <p:sp>
        <p:nvSpPr>
          <p:cNvPr id="4" name="Slide Number Placeholder 3">
            <a:extLst>
              <a:ext uri="{FF2B5EF4-FFF2-40B4-BE49-F238E27FC236}">
                <a16:creationId xmlns:a16="http://schemas.microsoft.com/office/drawing/2014/main" id="{D92029DB-8128-2701-E738-E64A5D4C2D70}"/>
              </a:ext>
            </a:extLst>
          </p:cNvPr>
          <p:cNvSpPr>
            <a:spLocks noGrp="1"/>
          </p:cNvSpPr>
          <p:nvPr>
            <p:ph type="sldNum" sz="quarter" idx="5"/>
          </p:nvPr>
        </p:nvSpPr>
        <p:spPr/>
      </p:sp>
    </p:spTree>
    <p:extLst>
      <p:ext uri="{BB962C8B-B14F-4D97-AF65-F5344CB8AC3E}">
        <p14:creationId xmlns:p14="http://schemas.microsoft.com/office/powerpoint/2010/main" val="3712512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Now that they trust I understand the problem, it’s time to show that I’m the person to solve it. I’ll explain the one clear promise my product makes and give a simple visual or demo if I can. This is where I establish my authority. My goal: Make them believe I’m the expert with the right solution.</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I’ll use mini case studies here—before/after snapshots that show how I’ve helped real users get results. These stories are more convincing than metrics alone. If I don’t have case studies yet, I’ll show compelling indicators of demand. My goal: Prove that my product works in the real world and creates results.</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I’ll map out a simple, high-level version of the customer journey or delivery process. This might be 3–5 steps that walk from 'problem' to 'result.' Each phase should feel clear and actionable. My goal: Reassure investors that I have a repeatable, structured way to deliver outcomes.</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Here, I zoom into one of the most important parts of my process — usually where the magic happens or where I differentiate. I’ll explain the steps, tools, or insights I use that make this work. My goal: Show that I’m not guessing. I’ve thought through the details and can execute.</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Instead of just talking about process, I’ll focus on outcomes. What do customers walk away with? A report? A working product? A transformation? I’ll list the deliverables clearly. My goal: Help investors visualize the concrete value I create.</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I’ll create a simple timeline showing when key deliverables or milestones will be achieved. This gives structure to my raise and shows I’m serious about executing on time. My goal: Instill confidence by showing how I’ll use their capital to move fast and hit targets.</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is where I get specific. I’ll clearly state how much I’m raising, how long that money will last, and what I’ll achieve with it. I’ll make sure it ties directly back to the milestones in the timeline. My goal: Make the ask feel obvious, aligned with the story, and easy to say yes to.</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FDBE92E-AE92-489C-B820-3F1F82A0849C}" type="datetime1">
              <a:rPr lang="en-US" smtClean="0"/>
              <a:t>8/7/2025</a:t>
            </a:fld>
            <a:endParaRPr lang="en-US"/>
          </a:p>
        </p:txBody>
      </p:sp>
      <p:sp>
        <p:nvSpPr>
          <p:cNvPr id="5" name="Footer Placeholder 4"/>
          <p:cNvSpPr>
            <a:spLocks noGrp="1"/>
          </p:cNvSpPr>
          <p:nvPr>
            <p:ph type="ftr" sz="quarter" idx="11"/>
          </p:nvPr>
        </p:nvSpPr>
        <p:spPr/>
        <p:txBody>
          <a:bodyPr/>
          <a:lstStyle/>
          <a:p>
            <a:r>
              <a:rPr lang="en-US"/>
              <a:t>Pitch Perfect – 11/12/2025</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2FF0D3-25C1-4FCB-85FE-EB9331A042D5}" type="datetime1">
              <a:rPr lang="en-US" smtClean="0"/>
              <a:t>8/7/2025</a:t>
            </a:fld>
            <a:endParaRPr lang="en-US"/>
          </a:p>
        </p:txBody>
      </p:sp>
      <p:sp>
        <p:nvSpPr>
          <p:cNvPr id="5" name="Footer Placeholder 4"/>
          <p:cNvSpPr>
            <a:spLocks noGrp="1"/>
          </p:cNvSpPr>
          <p:nvPr>
            <p:ph type="ftr" sz="quarter" idx="11"/>
          </p:nvPr>
        </p:nvSpPr>
        <p:spPr/>
        <p:txBody>
          <a:bodyPr/>
          <a:lstStyle/>
          <a:p>
            <a:r>
              <a:rPr lang="en-US"/>
              <a:t>Pitch Perfect – 11/12/2025</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F357B-7F83-469A-AFED-2CDF02C2DDC7}" type="datetime1">
              <a:rPr lang="en-US" smtClean="0"/>
              <a:t>8/7/2025</a:t>
            </a:fld>
            <a:endParaRPr lang="en-US"/>
          </a:p>
        </p:txBody>
      </p:sp>
      <p:sp>
        <p:nvSpPr>
          <p:cNvPr id="5" name="Footer Placeholder 4"/>
          <p:cNvSpPr>
            <a:spLocks noGrp="1"/>
          </p:cNvSpPr>
          <p:nvPr>
            <p:ph type="ftr" sz="quarter" idx="11"/>
          </p:nvPr>
        </p:nvSpPr>
        <p:spPr/>
        <p:txBody>
          <a:bodyPr/>
          <a:lstStyle/>
          <a:p>
            <a:r>
              <a:rPr lang="en-US"/>
              <a:t>Pitch Perfect – 11/12/2025</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362067"/>
            <a:ext cx="8229600" cy="743752"/>
          </a:xfrm>
        </p:spPr>
        <p:txBody>
          <a:bodyPr>
            <a:normAutofit/>
          </a:bodyPr>
          <a:lstStyle>
            <a:lvl1pPr algn="l">
              <a:defRPr sz="3200" b="1"/>
            </a:lvl1pPr>
          </a:lstStyle>
          <a:p>
            <a:r>
              <a:rPr lang="en-US" dirty="0"/>
              <a:t>Click to edit Master title style</a:t>
            </a:r>
          </a:p>
        </p:txBody>
      </p:sp>
      <p:sp>
        <p:nvSpPr>
          <p:cNvPr id="3" name="Content Placeholder 2"/>
          <p:cNvSpPr>
            <a:spLocks noGrp="1"/>
          </p:cNvSpPr>
          <p:nvPr>
            <p:ph idx="1"/>
          </p:nvPr>
        </p:nvSpPr>
        <p:spPr>
          <a:xfrm>
            <a:off x="457200" y="2336006"/>
            <a:ext cx="8229600" cy="37901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D9352DA-6C1E-4DF4-AD11-4A18AFD8111A}" type="datetime1">
              <a:rPr lang="en-US" smtClean="0"/>
              <a:t>8/7/2025</a:t>
            </a:fld>
            <a:endParaRPr lang="en-US"/>
          </a:p>
        </p:txBody>
      </p:sp>
      <p:sp>
        <p:nvSpPr>
          <p:cNvPr id="5" name="Footer Placeholder 4"/>
          <p:cNvSpPr>
            <a:spLocks noGrp="1"/>
          </p:cNvSpPr>
          <p:nvPr>
            <p:ph type="ftr" sz="quarter" idx="11"/>
          </p:nvPr>
        </p:nvSpPr>
        <p:spPr/>
        <p:txBody>
          <a:bodyPr/>
          <a:lstStyle/>
          <a:p>
            <a:r>
              <a:rPr lang="en-US" dirty="0"/>
              <a:t>Pitch Perfect – 11/12/2025</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pic>
        <p:nvPicPr>
          <p:cNvPr id="1026" name="Picture 2">
            <a:extLst>
              <a:ext uri="{FF2B5EF4-FFF2-40B4-BE49-F238E27FC236}">
                <a16:creationId xmlns:a16="http://schemas.microsoft.com/office/drawing/2014/main" id="{4E329E68-6701-BF6D-0D40-111FBB4DC01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16720" y="173042"/>
            <a:ext cx="1107280" cy="1189025"/>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BB1BC3C5-5E39-C63D-DAE9-A96D5F2E19B4}"/>
              </a:ext>
            </a:extLst>
          </p:cNvPr>
          <p:cNvSpPr txBox="1">
            <a:spLocks/>
          </p:cNvSpPr>
          <p:nvPr userDrawn="1"/>
        </p:nvSpPr>
        <p:spPr>
          <a:xfrm>
            <a:off x="1524000" y="173042"/>
            <a:ext cx="7122320" cy="677863"/>
          </a:xfrm>
          <a:prstGeom prst="rect">
            <a:avLst/>
          </a:prstGeom>
          <a:solidFill>
            <a:srgbClr val="862A41"/>
          </a:solidFill>
        </p:spPr>
        <p:txBody>
          <a:bodyPr vert="horz" lIns="91440" tIns="45720" rIns="91440" bIns="45720" rtlCol="0" anchor="ctr">
            <a:normAutofit/>
          </a:bodyPr>
          <a:lstStyle>
            <a:lvl1pPr algn="l" defTabSz="457200" rtl="0" eaLnBrk="1" latinLnBrk="0" hangingPunct="1">
              <a:spcBef>
                <a:spcPct val="0"/>
              </a:spcBef>
              <a:buNone/>
              <a:defRPr sz="3200" b="1" kern="1200">
                <a:solidFill>
                  <a:schemeClr val="tx1"/>
                </a:solidFill>
                <a:latin typeface="+mj-lt"/>
                <a:ea typeface="+mj-ea"/>
                <a:cs typeface="+mj-cs"/>
              </a:defRPr>
            </a:lvl1pPr>
          </a:lstStyle>
          <a:p>
            <a:pPr algn="l"/>
            <a:r>
              <a:rPr lang="en-US" dirty="0">
                <a:solidFill>
                  <a:srgbClr val="FFBA13"/>
                </a:solidFill>
              </a:rPr>
              <a:t>PITCH PERFECT ‘25 – </a:t>
            </a:r>
            <a:r>
              <a:rPr lang="en-US" sz="2800" dirty="0">
                <a:solidFill>
                  <a:srgbClr val="FFBA13"/>
                </a:solidFill>
              </a:rPr>
              <a:t>Pitch Format Guidance</a:t>
            </a:r>
            <a:endParaRPr lang="en-US" dirty="0">
              <a:solidFill>
                <a:srgbClr val="FFBA13"/>
              </a:solidFill>
            </a:endParaRPr>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1F5402-A729-41A4-8D80-F2C0306E8262}" type="datetime1">
              <a:rPr lang="en-US" smtClean="0"/>
              <a:t>8/7/2025</a:t>
            </a:fld>
            <a:endParaRPr lang="en-US"/>
          </a:p>
        </p:txBody>
      </p:sp>
      <p:sp>
        <p:nvSpPr>
          <p:cNvPr id="5" name="Footer Placeholder 4"/>
          <p:cNvSpPr>
            <a:spLocks noGrp="1"/>
          </p:cNvSpPr>
          <p:nvPr>
            <p:ph type="ftr" sz="quarter" idx="11"/>
          </p:nvPr>
        </p:nvSpPr>
        <p:spPr/>
        <p:txBody>
          <a:bodyPr/>
          <a:lstStyle/>
          <a:p>
            <a:r>
              <a:rPr lang="en-US"/>
              <a:t>Pitch Perfect – 11/12/2025</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9F7BC8E-1E26-45DC-A7BD-CFE6791C9802}" type="datetime1">
              <a:rPr lang="en-US" smtClean="0"/>
              <a:t>8/7/2025</a:t>
            </a:fld>
            <a:endParaRPr lang="en-US"/>
          </a:p>
        </p:txBody>
      </p:sp>
      <p:sp>
        <p:nvSpPr>
          <p:cNvPr id="6" name="Footer Placeholder 5"/>
          <p:cNvSpPr>
            <a:spLocks noGrp="1"/>
          </p:cNvSpPr>
          <p:nvPr>
            <p:ph type="ftr" sz="quarter" idx="11"/>
          </p:nvPr>
        </p:nvSpPr>
        <p:spPr/>
        <p:txBody>
          <a:bodyPr/>
          <a:lstStyle/>
          <a:p>
            <a:r>
              <a:rPr lang="en-US"/>
              <a:t>Pitch Perfect – 11/12/2025</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973FCEF-5CA5-4CAD-9408-78B84CC0D606}" type="datetime1">
              <a:rPr lang="en-US" smtClean="0"/>
              <a:t>8/7/2025</a:t>
            </a:fld>
            <a:endParaRPr lang="en-US"/>
          </a:p>
        </p:txBody>
      </p:sp>
      <p:sp>
        <p:nvSpPr>
          <p:cNvPr id="8" name="Footer Placeholder 7"/>
          <p:cNvSpPr>
            <a:spLocks noGrp="1"/>
          </p:cNvSpPr>
          <p:nvPr>
            <p:ph type="ftr" sz="quarter" idx="11"/>
          </p:nvPr>
        </p:nvSpPr>
        <p:spPr/>
        <p:txBody>
          <a:bodyPr/>
          <a:lstStyle/>
          <a:p>
            <a:r>
              <a:rPr lang="en-US"/>
              <a:t>Pitch Perfect – 11/12/2025</a:t>
            </a:r>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BE4CBC-D8EF-45B2-B305-C1B00A18696C}" type="datetime1">
              <a:rPr lang="en-US" smtClean="0"/>
              <a:t>8/7/2025</a:t>
            </a:fld>
            <a:endParaRPr lang="en-US"/>
          </a:p>
        </p:txBody>
      </p:sp>
      <p:sp>
        <p:nvSpPr>
          <p:cNvPr id="4" name="Footer Placeholder 3"/>
          <p:cNvSpPr>
            <a:spLocks noGrp="1"/>
          </p:cNvSpPr>
          <p:nvPr>
            <p:ph type="ftr" sz="quarter" idx="11"/>
          </p:nvPr>
        </p:nvSpPr>
        <p:spPr/>
        <p:txBody>
          <a:bodyPr/>
          <a:lstStyle/>
          <a:p>
            <a:r>
              <a:rPr lang="en-US"/>
              <a:t>Pitch Perfect – 11/12/2025</a:t>
            </a:r>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2A7DB6-0460-4F0C-9C73-F2F8AFDE5821}" type="datetime1">
              <a:rPr lang="en-US" smtClean="0"/>
              <a:t>8/7/2025</a:t>
            </a:fld>
            <a:endParaRPr lang="en-US"/>
          </a:p>
        </p:txBody>
      </p:sp>
      <p:sp>
        <p:nvSpPr>
          <p:cNvPr id="3" name="Footer Placeholder 2"/>
          <p:cNvSpPr>
            <a:spLocks noGrp="1"/>
          </p:cNvSpPr>
          <p:nvPr>
            <p:ph type="ftr" sz="quarter" idx="11"/>
          </p:nvPr>
        </p:nvSpPr>
        <p:spPr/>
        <p:txBody>
          <a:bodyPr/>
          <a:lstStyle/>
          <a:p>
            <a:r>
              <a:rPr lang="en-US"/>
              <a:t>Pitch Perfect – 11/12/2025</a:t>
            </a:r>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19D91F-E9DC-4AB5-8506-9EC12651CD9A}" type="datetime1">
              <a:rPr lang="en-US" smtClean="0"/>
              <a:t>8/7/2025</a:t>
            </a:fld>
            <a:endParaRPr lang="en-US"/>
          </a:p>
        </p:txBody>
      </p:sp>
      <p:sp>
        <p:nvSpPr>
          <p:cNvPr id="6" name="Footer Placeholder 5"/>
          <p:cNvSpPr>
            <a:spLocks noGrp="1"/>
          </p:cNvSpPr>
          <p:nvPr>
            <p:ph type="ftr" sz="quarter" idx="11"/>
          </p:nvPr>
        </p:nvSpPr>
        <p:spPr/>
        <p:txBody>
          <a:bodyPr/>
          <a:lstStyle/>
          <a:p>
            <a:r>
              <a:rPr lang="en-US"/>
              <a:t>Pitch Perfect – 11/12/2025</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89087E-EBA1-4CE7-85B2-5A315A2D9891}" type="datetime1">
              <a:rPr lang="en-US" smtClean="0"/>
              <a:t>8/7/2025</a:t>
            </a:fld>
            <a:endParaRPr lang="en-US"/>
          </a:p>
        </p:txBody>
      </p:sp>
      <p:sp>
        <p:nvSpPr>
          <p:cNvPr id="6" name="Footer Placeholder 5"/>
          <p:cNvSpPr>
            <a:spLocks noGrp="1"/>
          </p:cNvSpPr>
          <p:nvPr>
            <p:ph type="ftr" sz="quarter" idx="11"/>
          </p:nvPr>
        </p:nvSpPr>
        <p:spPr/>
        <p:txBody>
          <a:bodyPr/>
          <a:lstStyle/>
          <a:p>
            <a:r>
              <a:rPr lang="en-US"/>
              <a:t>Pitch Perfect – 11/12/2025</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681876-A4D4-4C79-8DB5-EDE09995CA9D}" type="datetime1">
              <a:rPr lang="en-US" smtClean="0"/>
              <a:t>8/7/2025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Pitch Perfect – 11/12/2025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innovatekin.org/pitchperfec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Pitch Perfect ’25 – How to use this guide</a:t>
            </a:r>
            <a:endParaRPr dirty="0"/>
          </a:p>
        </p:txBody>
      </p:sp>
      <p:sp>
        <p:nvSpPr>
          <p:cNvPr id="3" name="Content Placeholder 2"/>
          <p:cNvSpPr>
            <a:spLocks noGrp="1"/>
          </p:cNvSpPr>
          <p:nvPr>
            <p:ph idx="1"/>
          </p:nvPr>
        </p:nvSpPr>
        <p:spPr/>
        <p:txBody>
          <a:bodyPr>
            <a:normAutofit fontScale="62500" lnSpcReduction="20000"/>
          </a:bodyPr>
          <a:lstStyle/>
          <a:p>
            <a:r>
              <a:rPr lang="en-US" dirty="0"/>
              <a:t>This template is designed to help you build a compelling, investor-ready seed-stage pitch deck.</a:t>
            </a:r>
          </a:p>
          <a:p>
            <a:r>
              <a:rPr lang="en-US" dirty="0"/>
              <a:t>Follow the structure slide by slide to tell a clear, persuasive story.</a:t>
            </a:r>
          </a:p>
          <a:p>
            <a:r>
              <a:rPr lang="en-US" dirty="0"/>
              <a:t>Each slide includes speaker notes with first-person guidance to help you explain your business confidently and authentically.</a:t>
            </a:r>
          </a:p>
          <a:p>
            <a:r>
              <a:rPr lang="en-US" dirty="0"/>
              <a:t>Keep your slides visual and simple — your spoken narrative does the heavy lifting.</a:t>
            </a:r>
          </a:p>
          <a:p>
            <a:r>
              <a:rPr lang="en-US" dirty="0"/>
              <a:t>Use real examples, metrics, and insights wherever possible to establish trust.</a:t>
            </a:r>
          </a:p>
          <a:p>
            <a:r>
              <a:rPr lang="en-US" dirty="0"/>
              <a:t>Most importantly: be coachable, be honest, and show why you're the right founder to solve this problem.</a:t>
            </a:r>
          </a:p>
          <a:p>
            <a:pPr marL="0" indent="0">
              <a:buNone/>
            </a:pPr>
            <a:endParaRPr lang="en-US" dirty="0"/>
          </a:p>
          <a:p>
            <a:pPr marL="0" indent="0">
              <a:buNone/>
            </a:pPr>
            <a:r>
              <a:rPr lang="en-US" dirty="0"/>
              <a:t>Learn more: </a:t>
            </a:r>
            <a:r>
              <a:rPr lang="en-US" dirty="0">
                <a:hlinkClick r:id="rId3"/>
              </a:rPr>
              <a:t>https://www.innovatekin.org/pitchperfect</a:t>
            </a:r>
            <a:r>
              <a:rPr lang="en-US" dirty="0"/>
              <a:t> </a:t>
            </a:r>
            <a:endParaRPr dirty="0"/>
          </a:p>
        </p:txBody>
      </p:sp>
      <p:sp>
        <p:nvSpPr>
          <p:cNvPr id="4" name="Date Placeholder 3">
            <a:extLst>
              <a:ext uri="{FF2B5EF4-FFF2-40B4-BE49-F238E27FC236}">
                <a16:creationId xmlns:a16="http://schemas.microsoft.com/office/drawing/2014/main" id="{09CEB77E-464E-90F6-9357-96B2B0F70282}"/>
              </a:ext>
            </a:extLst>
          </p:cNvPr>
          <p:cNvSpPr>
            <a:spLocks noGrp="1"/>
          </p:cNvSpPr>
          <p:nvPr>
            <p:ph type="dt" sz="half" idx="10"/>
          </p:nvPr>
        </p:nvSpPr>
        <p:spPr/>
        <p:txBody>
          <a:bodyPr/>
          <a:lstStyle/>
          <a:p>
            <a:fld id="{8CEF7663-149F-44C9-B92B-D21C252331A8}" type="datetime1">
              <a:rPr lang="en-US" smtClean="0"/>
              <a:t>8/7/2025</a:t>
            </a:fld>
            <a:endParaRPr lang="en-US" dirty="0"/>
          </a:p>
        </p:txBody>
      </p:sp>
      <p:sp>
        <p:nvSpPr>
          <p:cNvPr id="5" name="Footer Placeholder 4">
            <a:extLst>
              <a:ext uri="{FF2B5EF4-FFF2-40B4-BE49-F238E27FC236}">
                <a16:creationId xmlns:a16="http://schemas.microsoft.com/office/drawing/2014/main" id="{D3A58838-D493-0B6B-4D80-E94FD7324EE6}"/>
              </a:ext>
            </a:extLst>
          </p:cNvPr>
          <p:cNvSpPr>
            <a:spLocks noGrp="1"/>
          </p:cNvSpPr>
          <p:nvPr>
            <p:ph type="ftr" sz="quarter" idx="11"/>
          </p:nvPr>
        </p:nvSpPr>
        <p:spPr/>
        <p:txBody>
          <a:bodyPr/>
          <a:lstStyle/>
          <a:p>
            <a:r>
              <a:rPr lang="en-US" dirty="0"/>
              <a:t>Pitch Perfect – 11/12/2025</a:t>
            </a:r>
          </a:p>
        </p:txBody>
      </p:sp>
      <p:sp>
        <p:nvSpPr>
          <p:cNvPr id="6" name="Slide Number Placeholder 5">
            <a:extLst>
              <a:ext uri="{FF2B5EF4-FFF2-40B4-BE49-F238E27FC236}">
                <a16:creationId xmlns:a16="http://schemas.microsoft.com/office/drawing/2014/main" id="{3399B77B-CC21-62C0-064B-3CAB6EF95E66}"/>
              </a:ext>
            </a:extLst>
          </p:cNvPr>
          <p:cNvSpPr>
            <a:spLocks noGrp="1"/>
          </p:cNvSpPr>
          <p:nvPr>
            <p:ph type="sldNum" sz="quarter" idx="12"/>
          </p:nvPr>
        </p:nvSpPr>
        <p:spPr/>
        <p:txBody>
          <a:bodyPr/>
          <a:lstStyle/>
          <a:p>
            <a:fld id="{C1FF6DA9-008F-8B48-92A6-B652298478BF}" type="slidenum">
              <a:rPr lang="en-US" smtClean="0"/>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BD07A-22BB-9090-6707-01AF229DA3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0FEB0F-3039-69F1-FC04-86FA4BACFCD6}"/>
              </a:ext>
            </a:extLst>
          </p:cNvPr>
          <p:cNvSpPr>
            <a:spLocks noGrp="1"/>
          </p:cNvSpPr>
          <p:nvPr>
            <p:ph type="title"/>
          </p:nvPr>
        </p:nvSpPr>
        <p:spPr/>
        <p:txBody>
          <a:bodyPr>
            <a:normAutofit/>
          </a:bodyPr>
          <a:lstStyle/>
          <a:p>
            <a:r>
              <a:rPr dirty="0"/>
              <a:t>1. The Problem — Show I Understand</a:t>
            </a:r>
          </a:p>
        </p:txBody>
      </p:sp>
      <p:sp>
        <p:nvSpPr>
          <p:cNvPr id="3" name="Content Placeholder 2">
            <a:extLst>
              <a:ext uri="{FF2B5EF4-FFF2-40B4-BE49-F238E27FC236}">
                <a16:creationId xmlns:a16="http://schemas.microsoft.com/office/drawing/2014/main" id="{798A860D-EFD3-BDB2-758B-E27E55E60D88}"/>
              </a:ext>
            </a:extLst>
          </p:cNvPr>
          <p:cNvSpPr>
            <a:spLocks noGrp="1"/>
          </p:cNvSpPr>
          <p:nvPr>
            <p:ph idx="1"/>
          </p:nvPr>
        </p:nvSpPr>
        <p:spPr/>
        <p:txBody>
          <a:bodyPr/>
          <a:lstStyle/>
          <a:p>
            <a:r>
              <a:rPr dirty="0"/>
              <a:t>Define a specific, urgent, painful problem.</a:t>
            </a:r>
          </a:p>
          <a:p>
            <a:r>
              <a:rPr dirty="0"/>
              <a:t>Identify the target audience.</a:t>
            </a:r>
          </a:p>
          <a:p>
            <a:r>
              <a:rPr dirty="0"/>
              <a:t>Use quotes, stories, or examples to prove I’ve been listening.</a:t>
            </a:r>
          </a:p>
        </p:txBody>
      </p:sp>
      <p:sp>
        <p:nvSpPr>
          <p:cNvPr id="4" name="Date Placeholder 3">
            <a:extLst>
              <a:ext uri="{FF2B5EF4-FFF2-40B4-BE49-F238E27FC236}">
                <a16:creationId xmlns:a16="http://schemas.microsoft.com/office/drawing/2014/main" id="{E4BECC86-1A68-198C-68C4-C6C93EB47230}"/>
              </a:ext>
            </a:extLst>
          </p:cNvPr>
          <p:cNvSpPr>
            <a:spLocks noGrp="1"/>
          </p:cNvSpPr>
          <p:nvPr>
            <p:ph type="dt" sz="half" idx="10"/>
          </p:nvPr>
        </p:nvSpPr>
        <p:spPr/>
        <p:txBody>
          <a:bodyPr/>
          <a:lstStyle/>
          <a:p>
            <a:fld id="{8CEF7663-149F-44C9-B92B-D21C252331A8}" type="datetime1">
              <a:rPr lang="en-US" smtClean="0"/>
              <a:t>8/7/2025</a:t>
            </a:fld>
            <a:endParaRPr lang="en-US"/>
          </a:p>
        </p:txBody>
      </p:sp>
      <p:sp>
        <p:nvSpPr>
          <p:cNvPr id="5" name="Footer Placeholder 4">
            <a:extLst>
              <a:ext uri="{FF2B5EF4-FFF2-40B4-BE49-F238E27FC236}">
                <a16:creationId xmlns:a16="http://schemas.microsoft.com/office/drawing/2014/main" id="{2D34197E-89AC-F00F-284F-7E3AF49B48DB}"/>
              </a:ext>
            </a:extLst>
          </p:cNvPr>
          <p:cNvSpPr>
            <a:spLocks noGrp="1"/>
          </p:cNvSpPr>
          <p:nvPr>
            <p:ph type="ftr" sz="quarter" idx="11"/>
          </p:nvPr>
        </p:nvSpPr>
        <p:spPr/>
        <p:txBody>
          <a:bodyPr/>
          <a:lstStyle/>
          <a:p>
            <a:r>
              <a:rPr lang="en-US" dirty="0"/>
              <a:t>Pitch Perfect – 11/12/2025</a:t>
            </a:r>
          </a:p>
        </p:txBody>
      </p:sp>
      <p:sp>
        <p:nvSpPr>
          <p:cNvPr id="6" name="Slide Number Placeholder 5">
            <a:extLst>
              <a:ext uri="{FF2B5EF4-FFF2-40B4-BE49-F238E27FC236}">
                <a16:creationId xmlns:a16="http://schemas.microsoft.com/office/drawing/2014/main" id="{B2CF1966-38F3-D605-ADAF-9583A0BD4049}"/>
              </a:ext>
            </a:extLst>
          </p:cNvPr>
          <p:cNvSpPr>
            <a:spLocks noGrp="1"/>
          </p:cNvSpPr>
          <p:nvPr>
            <p:ph type="sldNum" sz="quarter" idx="12"/>
          </p:nvPr>
        </p:nvSpPr>
        <p:spPr/>
        <p:txBody>
          <a:bodyPr/>
          <a:lstStyle/>
          <a:p>
            <a:fld id="{C1FF6DA9-008F-8B48-92A6-B652298478BF}" type="slidenum">
              <a:rPr lang="en-US" smtClean="0"/>
              <a:t>2</a:t>
            </a:fld>
            <a:endParaRPr lang="en-US"/>
          </a:p>
        </p:txBody>
      </p:sp>
    </p:spTree>
    <p:extLst>
      <p:ext uri="{BB962C8B-B14F-4D97-AF65-F5344CB8AC3E}">
        <p14:creationId xmlns:p14="http://schemas.microsoft.com/office/powerpoint/2010/main" val="3726248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000" dirty="0"/>
              <a:t>2. My Solution — Position Myself as the Specialist</a:t>
            </a:r>
          </a:p>
        </p:txBody>
      </p:sp>
      <p:sp>
        <p:nvSpPr>
          <p:cNvPr id="3" name="Content Placeholder 2"/>
          <p:cNvSpPr>
            <a:spLocks noGrp="1"/>
          </p:cNvSpPr>
          <p:nvPr>
            <p:ph idx="1"/>
          </p:nvPr>
        </p:nvSpPr>
        <p:spPr/>
        <p:txBody>
          <a:bodyPr/>
          <a:lstStyle/>
          <a:p>
            <a:r>
              <a:rPr dirty="0"/>
              <a:t>Explain the one clear promise my solution makes.</a:t>
            </a:r>
          </a:p>
          <a:p>
            <a:r>
              <a:rPr dirty="0"/>
              <a:t>Use a strong visual (product screenshot, logo, demo).</a:t>
            </a:r>
          </a:p>
          <a:p>
            <a:r>
              <a:rPr dirty="0"/>
              <a:t>Prove that I’m the right one to solve this.</a:t>
            </a:r>
          </a:p>
        </p:txBody>
      </p:sp>
      <p:sp>
        <p:nvSpPr>
          <p:cNvPr id="4" name="Date Placeholder 3">
            <a:extLst>
              <a:ext uri="{FF2B5EF4-FFF2-40B4-BE49-F238E27FC236}">
                <a16:creationId xmlns:a16="http://schemas.microsoft.com/office/drawing/2014/main" id="{F3C293B8-2967-8133-B273-45B39E98AE76}"/>
              </a:ext>
            </a:extLst>
          </p:cNvPr>
          <p:cNvSpPr>
            <a:spLocks noGrp="1"/>
          </p:cNvSpPr>
          <p:nvPr>
            <p:ph type="dt" sz="half" idx="10"/>
          </p:nvPr>
        </p:nvSpPr>
        <p:spPr/>
        <p:txBody>
          <a:bodyPr/>
          <a:lstStyle/>
          <a:p>
            <a:fld id="{C7E971C0-F3B1-4A9F-8F5B-A2F5CEF6341F}" type="datetime1">
              <a:rPr lang="en-US" smtClean="0"/>
              <a:t>8/7/2025</a:t>
            </a:fld>
            <a:endParaRPr lang="en-US"/>
          </a:p>
        </p:txBody>
      </p:sp>
      <p:sp>
        <p:nvSpPr>
          <p:cNvPr id="5" name="Footer Placeholder 4">
            <a:extLst>
              <a:ext uri="{FF2B5EF4-FFF2-40B4-BE49-F238E27FC236}">
                <a16:creationId xmlns:a16="http://schemas.microsoft.com/office/drawing/2014/main" id="{BA980270-6987-3808-E2D1-A618800F9195}"/>
              </a:ext>
            </a:extLst>
          </p:cNvPr>
          <p:cNvSpPr>
            <a:spLocks noGrp="1"/>
          </p:cNvSpPr>
          <p:nvPr>
            <p:ph type="ftr" sz="quarter" idx="11"/>
          </p:nvPr>
        </p:nvSpPr>
        <p:spPr/>
        <p:txBody>
          <a:bodyPr/>
          <a:lstStyle/>
          <a:p>
            <a:r>
              <a:rPr lang="en-US"/>
              <a:t>Pitch Perfect – 11/12/2025</a:t>
            </a:r>
            <a:endParaRPr lang="en-US" dirty="0"/>
          </a:p>
        </p:txBody>
      </p:sp>
      <p:sp>
        <p:nvSpPr>
          <p:cNvPr id="6" name="Slide Number Placeholder 5">
            <a:extLst>
              <a:ext uri="{FF2B5EF4-FFF2-40B4-BE49-F238E27FC236}">
                <a16:creationId xmlns:a16="http://schemas.microsoft.com/office/drawing/2014/main" id="{126ED9EF-A4A4-5E15-8210-92BC1969D34E}"/>
              </a:ext>
            </a:extLst>
          </p:cNvPr>
          <p:cNvSpPr>
            <a:spLocks noGrp="1"/>
          </p:cNvSpPr>
          <p:nvPr>
            <p:ph type="sldNum" sz="quarter" idx="12"/>
          </p:nvPr>
        </p:nvSpPr>
        <p:spPr/>
        <p:txBody>
          <a:bodyPr/>
          <a:lstStyle/>
          <a:p>
            <a:fld id="{C1FF6DA9-008F-8B48-92A6-B652298478BF}" type="slidenum">
              <a:rPr lang="en-US" smtClean="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Traction — Prove It Works</a:t>
            </a:r>
          </a:p>
        </p:txBody>
      </p:sp>
      <p:sp>
        <p:nvSpPr>
          <p:cNvPr id="3" name="Content Placeholder 2"/>
          <p:cNvSpPr>
            <a:spLocks noGrp="1"/>
          </p:cNvSpPr>
          <p:nvPr>
            <p:ph idx="1"/>
          </p:nvPr>
        </p:nvSpPr>
        <p:spPr/>
        <p:txBody>
          <a:bodyPr/>
          <a:lstStyle/>
          <a:p>
            <a:r>
              <a:rPr dirty="0"/>
              <a:t>Share mini case studies or success stories.</a:t>
            </a:r>
          </a:p>
          <a:p>
            <a:r>
              <a:rPr dirty="0"/>
              <a:t>Include metrics, testimonials, or partnerships.</a:t>
            </a:r>
          </a:p>
          <a:p>
            <a:r>
              <a:rPr dirty="0"/>
              <a:t>If pre-revenue, show strong user signals (waitlists, pilots).</a:t>
            </a:r>
          </a:p>
        </p:txBody>
      </p:sp>
      <p:sp>
        <p:nvSpPr>
          <p:cNvPr id="4" name="Date Placeholder 3">
            <a:extLst>
              <a:ext uri="{FF2B5EF4-FFF2-40B4-BE49-F238E27FC236}">
                <a16:creationId xmlns:a16="http://schemas.microsoft.com/office/drawing/2014/main" id="{9B9D3413-C127-8D78-5420-6851385AAE12}"/>
              </a:ext>
            </a:extLst>
          </p:cNvPr>
          <p:cNvSpPr>
            <a:spLocks noGrp="1"/>
          </p:cNvSpPr>
          <p:nvPr>
            <p:ph type="dt" sz="half" idx="10"/>
          </p:nvPr>
        </p:nvSpPr>
        <p:spPr/>
        <p:txBody>
          <a:bodyPr/>
          <a:lstStyle/>
          <a:p>
            <a:fld id="{432A62F5-785D-4538-BCFA-F109CC7BC51A}" type="datetime1">
              <a:rPr lang="en-US" smtClean="0"/>
              <a:t>8/7/2025</a:t>
            </a:fld>
            <a:endParaRPr lang="en-US"/>
          </a:p>
        </p:txBody>
      </p:sp>
      <p:sp>
        <p:nvSpPr>
          <p:cNvPr id="5" name="Footer Placeholder 4">
            <a:extLst>
              <a:ext uri="{FF2B5EF4-FFF2-40B4-BE49-F238E27FC236}">
                <a16:creationId xmlns:a16="http://schemas.microsoft.com/office/drawing/2014/main" id="{C835AE46-F6AD-F4A7-5DD6-1984BF2E5877}"/>
              </a:ext>
            </a:extLst>
          </p:cNvPr>
          <p:cNvSpPr>
            <a:spLocks noGrp="1"/>
          </p:cNvSpPr>
          <p:nvPr>
            <p:ph type="ftr" sz="quarter" idx="11"/>
          </p:nvPr>
        </p:nvSpPr>
        <p:spPr/>
        <p:txBody>
          <a:bodyPr/>
          <a:lstStyle/>
          <a:p>
            <a:r>
              <a:rPr lang="en-US"/>
              <a:t>Pitch Perfect – 11/12/2025</a:t>
            </a:r>
            <a:endParaRPr lang="en-US" dirty="0"/>
          </a:p>
        </p:txBody>
      </p:sp>
      <p:sp>
        <p:nvSpPr>
          <p:cNvPr id="6" name="Slide Number Placeholder 5">
            <a:extLst>
              <a:ext uri="{FF2B5EF4-FFF2-40B4-BE49-F238E27FC236}">
                <a16:creationId xmlns:a16="http://schemas.microsoft.com/office/drawing/2014/main" id="{5872BEAF-0C32-4D1D-5054-BD99E25F2FE4}"/>
              </a:ext>
            </a:extLst>
          </p:cNvPr>
          <p:cNvSpPr>
            <a:spLocks noGrp="1"/>
          </p:cNvSpPr>
          <p:nvPr>
            <p:ph type="sldNum" sz="quarter" idx="12"/>
          </p:nvPr>
        </p:nvSpPr>
        <p:spPr/>
        <p:txBody>
          <a:bodyPr/>
          <a:lstStyle/>
          <a:p>
            <a:fld id="{C1FF6DA9-008F-8B48-92A6-B652298478BF}" type="slidenum">
              <a:rPr lang="en-US" smtClean="0"/>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4. My Process — Show the Path to Success</a:t>
            </a:r>
          </a:p>
        </p:txBody>
      </p:sp>
      <p:sp>
        <p:nvSpPr>
          <p:cNvPr id="3" name="Content Placeholder 2"/>
          <p:cNvSpPr>
            <a:spLocks noGrp="1"/>
          </p:cNvSpPr>
          <p:nvPr>
            <p:ph idx="1"/>
          </p:nvPr>
        </p:nvSpPr>
        <p:spPr/>
        <p:txBody>
          <a:bodyPr/>
          <a:lstStyle/>
          <a:p>
            <a:r>
              <a:rPr dirty="0"/>
              <a:t>Lay out a clear 3–5 step roadmap.</a:t>
            </a:r>
          </a:p>
          <a:p>
            <a:r>
              <a:rPr dirty="0"/>
              <a:t>Label each phase with a short title.</a:t>
            </a:r>
          </a:p>
          <a:p>
            <a:r>
              <a:rPr dirty="0"/>
              <a:t>Show how I take users from problem to result.</a:t>
            </a:r>
          </a:p>
        </p:txBody>
      </p:sp>
      <p:sp>
        <p:nvSpPr>
          <p:cNvPr id="4" name="Date Placeholder 3">
            <a:extLst>
              <a:ext uri="{FF2B5EF4-FFF2-40B4-BE49-F238E27FC236}">
                <a16:creationId xmlns:a16="http://schemas.microsoft.com/office/drawing/2014/main" id="{B4EA01B3-82E7-63E8-D7E8-7D6DB33A4048}"/>
              </a:ext>
            </a:extLst>
          </p:cNvPr>
          <p:cNvSpPr>
            <a:spLocks noGrp="1"/>
          </p:cNvSpPr>
          <p:nvPr>
            <p:ph type="dt" sz="half" idx="10"/>
          </p:nvPr>
        </p:nvSpPr>
        <p:spPr/>
        <p:txBody>
          <a:bodyPr/>
          <a:lstStyle/>
          <a:p>
            <a:fld id="{4648644C-B26B-44F0-B148-33C5D31E48B1}" type="datetime1">
              <a:rPr lang="en-US" smtClean="0"/>
              <a:t>8/7/2025</a:t>
            </a:fld>
            <a:endParaRPr lang="en-US"/>
          </a:p>
        </p:txBody>
      </p:sp>
      <p:sp>
        <p:nvSpPr>
          <p:cNvPr id="5" name="Footer Placeholder 4">
            <a:extLst>
              <a:ext uri="{FF2B5EF4-FFF2-40B4-BE49-F238E27FC236}">
                <a16:creationId xmlns:a16="http://schemas.microsoft.com/office/drawing/2014/main" id="{00594154-E3C1-63E1-E5F6-4252E822F703}"/>
              </a:ext>
            </a:extLst>
          </p:cNvPr>
          <p:cNvSpPr>
            <a:spLocks noGrp="1"/>
          </p:cNvSpPr>
          <p:nvPr>
            <p:ph type="ftr" sz="quarter" idx="11"/>
          </p:nvPr>
        </p:nvSpPr>
        <p:spPr/>
        <p:txBody>
          <a:bodyPr/>
          <a:lstStyle/>
          <a:p>
            <a:r>
              <a:rPr lang="en-US"/>
              <a:t>Pitch Perfect – 11/12/2025</a:t>
            </a:r>
            <a:endParaRPr lang="en-US" dirty="0"/>
          </a:p>
        </p:txBody>
      </p:sp>
      <p:sp>
        <p:nvSpPr>
          <p:cNvPr id="6" name="Slide Number Placeholder 5">
            <a:extLst>
              <a:ext uri="{FF2B5EF4-FFF2-40B4-BE49-F238E27FC236}">
                <a16:creationId xmlns:a16="http://schemas.microsoft.com/office/drawing/2014/main" id="{B6898B4E-D382-9963-8AA7-3BFB6B8F1875}"/>
              </a:ext>
            </a:extLst>
          </p:cNvPr>
          <p:cNvSpPr>
            <a:spLocks noGrp="1"/>
          </p:cNvSpPr>
          <p:nvPr>
            <p:ph type="sldNum" sz="quarter" idx="12"/>
          </p:nvPr>
        </p:nvSpPr>
        <p:spPr/>
        <p:txBody>
          <a:bodyPr/>
          <a:lstStyle/>
          <a:p>
            <a:fld id="{C1FF6DA9-008F-8B48-92A6-B652298478BF}"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5. Deep Dive — Explain One Key Step</a:t>
            </a:r>
          </a:p>
        </p:txBody>
      </p:sp>
      <p:sp>
        <p:nvSpPr>
          <p:cNvPr id="3" name="Content Placeholder 2"/>
          <p:cNvSpPr>
            <a:spLocks noGrp="1"/>
          </p:cNvSpPr>
          <p:nvPr>
            <p:ph idx="1"/>
          </p:nvPr>
        </p:nvSpPr>
        <p:spPr/>
        <p:txBody>
          <a:bodyPr/>
          <a:lstStyle/>
          <a:p>
            <a:r>
              <a:rPr dirty="0"/>
              <a:t>Focus on the most impactful phase.</a:t>
            </a:r>
          </a:p>
          <a:p>
            <a:r>
              <a:rPr dirty="0"/>
              <a:t>Explain how I execute this better or differently.</a:t>
            </a:r>
          </a:p>
          <a:p>
            <a:r>
              <a:rPr dirty="0"/>
              <a:t>Share tools, insights, or edge I have here.</a:t>
            </a:r>
          </a:p>
        </p:txBody>
      </p:sp>
      <p:sp>
        <p:nvSpPr>
          <p:cNvPr id="4" name="Date Placeholder 3">
            <a:extLst>
              <a:ext uri="{FF2B5EF4-FFF2-40B4-BE49-F238E27FC236}">
                <a16:creationId xmlns:a16="http://schemas.microsoft.com/office/drawing/2014/main" id="{D69DB2B5-C0F4-7000-D8FC-769948D1DFED}"/>
              </a:ext>
            </a:extLst>
          </p:cNvPr>
          <p:cNvSpPr>
            <a:spLocks noGrp="1"/>
          </p:cNvSpPr>
          <p:nvPr>
            <p:ph type="dt" sz="half" idx="10"/>
          </p:nvPr>
        </p:nvSpPr>
        <p:spPr/>
        <p:txBody>
          <a:bodyPr/>
          <a:lstStyle/>
          <a:p>
            <a:fld id="{75FBE033-31C9-4E55-956A-8066E087D6D9}" type="datetime1">
              <a:rPr lang="en-US" smtClean="0"/>
              <a:t>8/7/2025</a:t>
            </a:fld>
            <a:endParaRPr lang="en-US"/>
          </a:p>
        </p:txBody>
      </p:sp>
      <p:sp>
        <p:nvSpPr>
          <p:cNvPr id="5" name="Footer Placeholder 4">
            <a:extLst>
              <a:ext uri="{FF2B5EF4-FFF2-40B4-BE49-F238E27FC236}">
                <a16:creationId xmlns:a16="http://schemas.microsoft.com/office/drawing/2014/main" id="{A83CB859-14E9-EAA0-1B01-4994E046530D}"/>
              </a:ext>
            </a:extLst>
          </p:cNvPr>
          <p:cNvSpPr>
            <a:spLocks noGrp="1"/>
          </p:cNvSpPr>
          <p:nvPr>
            <p:ph type="ftr" sz="quarter" idx="11"/>
          </p:nvPr>
        </p:nvSpPr>
        <p:spPr/>
        <p:txBody>
          <a:bodyPr/>
          <a:lstStyle/>
          <a:p>
            <a:r>
              <a:rPr lang="en-US"/>
              <a:t>Pitch Perfect – 11/12/2025</a:t>
            </a:r>
            <a:endParaRPr lang="en-US" dirty="0"/>
          </a:p>
        </p:txBody>
      </p:sp>
      <p:sp>
        <p:nvSpPr>
          <p:cNvPr id="6" name="Slide Number Placeholder 5">
            <a:extLst>
              <a:ext uri="{FF2B5EF4-FFF2-40B4-BE49-F238E27FC236}">
                <a16:creationId xmlns:a16="http://schemas.microsoft.com/office/drawing/2014/main" id="{D45A2445-7B6A-6417-6CFF-1769917106FF}"/>
              </a:ext>
            </a:extLst>
          </p:cNvPr>
          <p:cNvSpPr>
            <a:spLocks noGrp="1"/>
          </p:cNvSpPr>
          <p:nvPr>
            <p:ph type="sldNum" sz="quarter" idx="12"/>
          </p:nvPr>
        </p:nvSpPr>
        <p:spPr/>
        <p:txBody>
          <a:bodyPr/>
          <a:lstStyle/>
          <a:p>
            <a:fld id="{C1FF6DA9-008F-8B48-92A6-B652298478BF}" type="slidenum">
              <a:rPr lang="en-US" smtClean="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6. Deliverables — Show What They Actually Get</a:t>
            </a:r>
          </a:p>
        </p:txBody>
      </p:sp>
      <p:sp>
        <p:nvSpPr>
          <p:cNvPr id="3" name="Content Placeholder 2"/>
          <p:cNvSpPr>
            <a:spLocks noGrp="1"/>
          </p:cNvSpPr>
          <p:nvPr>
            <p:ph idx="1"/>
          </p:nvPr>
        </p:nvSpPr>
        <p:spPr/>
        <p:txBody>
          <a:bodyPr/>
          <a:lstStyle/>
          <a:p>
            <a:r>
              <a:rPr dirty="0"/>
              <a:t>List tangible outcomes customers receive.</a:t>
            </a:r>
          </a:p>
          <a:p>
            <a:r>
              <a:rPr dirty="0"/>
              <a:t>Could be reports, features, dashboards, results.</a:t>
            </a:r>
          </a:p>
          <a:p>
            <a:r>
              <a:rPr dirty="0"/>
              <a:t>Show the real-world value created.</a:t>
            </a:r>
          </a:p>
        </p:txBody>
      </p:sp>
      <p:sp>
        <p:nvSpPr>
          <p:cNvPr id="4" name="Date Placeholder 3">
            <a:extLst>
              <a:ext uri="{FF2B5EF4-FFF2-40B4-BE49-F238E27FC236}">
                <a16:creationId xmlns:a16="http://schemas.microsoft.com/office/drawing/2014/main" id="{F3C08CBF-7C25-9521-8E7B-9B3AF4BE1E14}"/>
              </a:ext>
            </a:extLst>
          </p:cNvPr>
          <p:cNvSpPr>
            <a:spLocks noGrp="1"/>
          </p:cNvSpPr>
          <p:nvPr>
            <p:ph type="dt" sz="half" idx="10"/>
          </p:nvPr>
        </p:nvSpPr>
        <p:spPr/>
        <p:txBody>
          <a:bodyPr/>
          <a:lstStyle/>
          <a:p>
            <a:fld id="{C4CEEB8E-FE43-4238-B86C-EC32DEEC974A}" type="datetime1">
              <a:rPr lang="en-US" smtClean="0"/>
              <a:t>8/7/2025</a:t>
            </a:fld>
            <a:endParaRPr lang="en-US"/>
          </a:p>
        </p:txBody>
      </p:sp>
      <p:sp>
        <p:nvSpPr>
          <p:cNvPr id="5" name="Footer Placeholder 4">
            <a:extLst>
              <a:ext uri="{FF2B5EF4-FFF2-40B4-BE49-F238E27FC236}">
                <a16:creationId xmlns:a16="http://schemas.microsoft.com/office/drawing/2014/main" id="{A5F562DA-2923-B1C8-2CA8-0D53EF3E4D01}"/>
              </a:ext>
            </a:extLst>
          </p:cNvPr>
          <p:cNvSpPr>
            <a:spLocks noGrp="1"/>
          </p:cNvSpPr>
          <p:nvPr>
            <p:ph type="ftr" sz="quarter" idx="11"/>
          </p:nvPr>
        </p:nvSpPr>
        <p:spPr/>
        <p:txBody>
          <a:bodyPr/>
          <a:lstStyle/>
          <a:p>
            <a:r>
              <a:rPr lang="en-US"/>
              <a:t>Pitch Perfect – 11/12/2025</a:t>
            </a:r>
            <a:endParaRPr lang="en-US" dirty="0"/>
          </a:p>
        </p:txBody>
      </p:sp>
      <p:sp>
        <p:nvSpPr>
          <p:cNvPr id="6" name="Slide Number Placeholder 5">
            <a:extLst>
              <a:ext uri="{FF2B5EF4-FFF2-40B4-BE49-F238E27FC236}">
                <a16:creationId xmlns:a16="http://schemas.microsoft.com/office/drawing/2014/main" id="{36A67D42-86A8-4BB2-204E-7AC36C6D34F4}"/>
              </a:ext>
            </a:extLst>
          </p:cNvPr>
          <p:cNvSpPr>
            <a:spLocks noGrp="1"/>
          </p:cNvSpPr>
          <p:nvPr>
            <p:ph type="sldNum" sz="quarter" idx="12"/>
          </p:nvPr>
        </p:nvSpPr>
        <p:spPr/>
        <p:txBody>
          <a:bodyPr/>
          <a:lstStyle/>
          <a:p>
            <a:fld id="{C1FF6DA9-008F-8B48-92A6-B652298478BF}" type="slidenum">
              <a:rPr lang="en-US" smtClean="0"/>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7. Timeline — Lay Out the Plan</a:t>
            </a:r>
          </a:p>
        </p:txBody>
      </p:sp>
      <p:sp>
        <p:nvSpPr>
          <p:cNvPr id="3" name="Content Placeholder 2"/>
          <p:cNvSpPr>
            <a:spLocks noGrp="1"/>
          </p:cNvSpPr>
          <p:nvPr>
            <p:ph idx="1"/>
          </p:nvPr>
        </p:nvSpPr>
        <p:spPr/>
        <p:txBody>
          <a:bodyPr/>
          <a:lstStyle/>
          <a:p>
            <a:r>
              <a:rPr dirty="0"/>
              <a:t>Show key milestones over the next 12–18 months.</a:t>
            </a:r>
          </a:p>
          <a:p>
            <a:r>
              <a:rPr dirty="0"/>
              <a:t>Include product, team, revenue, or traction goals.</a:t>
            </a:r>
          </a:p>
          <a:p>
            <a:r>
              <a:rPr dirty="0"/>
              <a:t>Make it feel like a plan, not a hope.</a:t>
            </a:r>
          </a:p>
        </p:txBody>
      </p:sp>
      <p:sp>
        <p:nvSpPr>
          <p:cNvPr id="4" name="Date Placeholder 3">
            <a:extLst>
              <a:ext uri="{FF2B5EF4-FFF2-40B4-BE49-F238E27FC236}">
                <a16:creationId xmlns:a16="http://schemas.microsoft.com/office/drawing/2014/main" id="{A41246CF-E3DF-0A1B-29FF-0A1D5BF49806}"/>
              </a:ext>
            </a:extLst>
          </p:cNvPr>
          <p:cNvSpPr>
            <a:spLocks noGrp="1"/>
          </p:cNvSpPr>
          <p:nvPr>
            <p:ph type="dt" sz="half" idx="10"/>
          </p:nvPr>
        </p:nvSpPr>
        <p:spPr/>
        <p:txBody>
          <a:bodyPr/>
          <a:lstStyle/>
          <a:p>
            <a:fld id="{48C44D5F-4633-4384-ADE6-37529BA9B0F7}" type="datetime1">
              <a:rPr lang="en-US" smtClean="0"/>
              <a:t>8/7/2025</a:t>
            </a:fld>
            <a:endParaRPr lang="en-US"/>
          </a:p>
        </p:txBody>
      </p:sp>
      <p:sp>
        <p:nvSpPr>
          <p:cNvPr id="5" name="Footer Placeholder 4">
            <a:extLst>
              <a:ext uri="{FF2B5EF4-FFF2-40B4-BE49-F238E27FC236}">
                <a16:creationId xmlns:a16="http://schemas.microsoft.com/office/drawing/2014/main" id="{2B219A54-125F-4199-DF4A-BB6926EFBD13}"/>
              </a:ext>
            </a:extLst>
          </p:cNvPr>
          <p:cNvSpPr>
            <a:spLocks noGrp="1"/>
          </p:cNvSpPr>
          <p:nvPr>
            <p:ph type="ftr" sz="quarter" idx="11"/>
          </p:nvPr>
        </p:nvSpPr>
        <p:spPr/>
        <p:txBody>
          <a:bodyPr/>
          <a:lstStyle/>
          <a:p>
            <a:r>
              <a:rPr lang="en-US"/>
              <a:t>Pitch Perfect – 11/12/2025</a:t>
            </a:r>
            <a:endParaRPr lang="en-US" dirty="0"/>
          </a:p>
        </p:txBody>
      </p:sp>
      <p:sp>
        <p:nvSpPr>
          <p:cNvPr id="6" name="Slide Number Placeholder 5">
            <a:extLst>
              <a:ext uri="{FF2B5EF4-FFF2-40B4-BE49-F238E27FC236}">
                <a16:creationId xmlns:a16="http://schemas.microsoft.com/office/drawing/2014/main" id="{33914D2B-DE74-0359-CF50-121FAD3D30C4}"/>
              </a:ext>
            </a:extLst>
          </p:cNvPr>
          <p:cNvSpPr>
            <a:spLocks noGrp="1"/>
          </p:cNvSpPr>
          <p:nvPr>
            <p:ph type="sldNum" sz="quarter" idx="12"/>
          </p:nvPr>
        </p:nvSpPr>
        <p:spPr/>
        <p:txBody>
          <a:bodyPr/>
          <a:lstStyle/>
          <a:p>
            <a:fld id="{C1FF6DA9-008F-8B48-92A6-B652298478BF}" type="slidenum">
              <a:rPr lang="en-US" smtClean="0"/>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8. The Ask — Tell Them What I Need</a:t>
            </a:r>
          </a:p>
        </p:txBody>
      </p:sp>
      <p:sp>
        <p:nvSpPr>
          <p:cNvPr id="3" name="Content Placeholder 2"/>
          <p:cNvSpPr>
            <a:spLocks noGrp="1"/>
          </p:cNvSpPr>
          <p:nvPr>
            <p:ph idx="1"/>
          </p:nvPr>
        </p:nvSpPr>
        <p:spPr/>
        <p:txBody>
          <a:bodyPr/>
          <a:lstStyle/>
          <a:p>
            <a:r>
              <a:rPr dirty="0"/>
              <a:t>State the amount I’m raising.</a:t>
            </a:r>
          </a:p>
          <a:p>
            <a:r>
              <a:rPr dirty="0"/>
              <a:t>What that funding covers (runway, team, milestones).</a:t>
            </a:r>
          </a:p>
          <a:p>
            <a:r>
              <a:rPr dirty="0"/>
              <a:t>Align with the timeline and deliverables above.</a:t>
            </a:r>
          </a:p>
        </p:txBody>
      </p:sp>
      <p:sp>
        <p:nvSpPr>
          <p:cNvPr id="4" name="Date Placeholder 3">
            <a:extLst>
              <a:ext uri="{FF2B5EF4-FFF2-40B4-BE49-F238E27FC236}">
                <a16:creationId xmlns:a16="http://schemas.microsoft.com/office/drawing/2014/main" id="{BFA9A475-C800-0D37-8785-8EC76F787292}"/>
              </a:ext>
            </a:extLst>
          </p:cNvPr>
          <p:cNvSpPr>
            <a:spLocks noGrp="1"/>
          </p:cNvSpPr>
          <p:nvPr>
            <p:ph type="dt" sz="half" idx="10"/>
          </p:nvPr>
        </p:nvSpPr>
        <p:spPr/>
        <p:txBody>
          <a:bodyPr/>
          <a:lstStyle/>
          <a:p>
            <a:fld id="{F760F6F2-DC16-4EB0-B1EE-3DC7FD85F7EA}" type="datetime1">
              <a:rPr lang="en-US" smtClean="0"/>
              <a:t>8/7/2025</a:t>
            </a:fld>
            <a:endParaRPr lang="en-US"/>
          </a:p>
        </p:txBody>
      </p:sp>
      <p:sp>
        <p:nvSpPr>
          <p:cNvPr id="5" name="Footer Placeholder 4">
            <a:extLst>
              <a:ext uri="{FF2B5EF4-FFF2-40B4-BE49-F238E27FC236}">
                <a16:creationId xmlns:a16="http://schemas.microsoft.com/office/drawing/2014/main" id="{890992D2-2D54-4253-C6A7-E71D2160D5FE}"/>
              </a:ext>
            </a:extLst>
          </p:cNvPr>
          <p:cNvSpPr>
            <a:spLocks noGrp="1"/>
          </p:cNvSpPr>
          <p:nvPr>
            <p:ph type="ftr" sz="quarter" idx="11"/>
          </p:nvPr>
        </p:nvSpPr>
        <p:spPr/>
        <p:txBody>
          <a:bodyPr/>
          <a:lstStyle/>
          <a:p>
            <a:r>
              <a:rPr lang="en-US"/>
              <a:t>Pitch Perfect – 11/12/2025</a:t>
            </a:r>
            <a:endParaRPr lang="en-US" dirty="0"/>
          </a:p>
        </p:txBody>
      </p:sp>
      <p:sp>
        <p:nvSpPr>
          <p:cNvPr id="6" name="Slide Number Placeholder 5">
            <a:extLst>
              <a:ext uri="{FF2B5EF4-FFF2-40B4-BE49-F238E27FC236}">
                <a16:creationId xmlns:a16="http://schemas.microsoft.com/office/drawing/2014/main" id="{8ECC959B-572C-C968-0229-CB93F393AE68}"/>
              </a:ext>
            </a:extLst>
          </p:cNvPr>
          <p:cNvSpPr>
            <a:spLocks noGrp="1"/>
          </p:cNvSpPr>
          <p:nvPr>
            <p:ph type="sldNum" sz="quarter" idx="12"/>
          </p:nvPr>
        </p:nvSpPr>
        <p:spPr/>
        <p:txBody>
          <a:bodyPr/>
          <a:lstStyle/>
          <a:p>
            <a:fld id="{C1FF6DA9-008F-8B48-92A6-B652298478BF}" type="slidenum">
              <a:rPr lang="en-US" smtClean="0"/>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3AA265791842479E9BC14923C2C1DA" ma:contentTypeVersion="13" ma:contentTypeDescription="Create a new document." ma:contentTypeScope="" ma:versionID="faebaf5bad486fc96dc29bd5d99d3451">
  <xsd:schema xmlns:xsd="http://www.w3.org/2001/XMLSchema" xmlns:xs="http://www.w3.org/2001/XMLSchema" xmlns:p="http://schemas.microsoft.com/office/2006/metadata/properties" xmlns:ns2="f99b5850-f1b8-4c2e-9e88-d3a87cdfd590" xmlns:ns3="bbed743f-3f5b-4cd8-9f80-6da83e130948" targetNamespace="http://schemas.microsoft.com/office/2006/metadata/properties" ma:root="true" ma:fieldsID="dcee9c04327398883149c0e403682cb0" ns2:_="" ns3:_="">
    <xsd:import namespace="f99b5850-f1b8-4c2e-9e88-d3a87cdfd590"/>
    <xsd:import namespace="bbed743f-3f5b-4cd8-9f80-6da83e13094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9b5850-f1b8-4c2e-9e88-d3a87cdfd5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6bc72e7-9cc0-4e65-8976-574758ab173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bed743f-3f5b-4cd8-9f80-6da83e13094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8de1e8f-6f9c-46b7-87ba-0416d4f66dbe}" ma:internalName="TaxCatchAll" ma:showField="CatchAllData" ma:web="bbed743f-3f5b-4cd8-9f80-6da83e1309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99b5850-f1b8-4c2e-9e88-d3a87cdfd590">
      <Terms xmlns="http://schemas.microsoft.com/office/infopath/2007/PartnerControls"/>
    </lcf76f155ced4ddcb4097134ff3c332f>
    <TaxCatchAll xmlns="bbed743f-3f5b-4cd8-9f80-6da83e130948" xsi:nil="true"/>
  </documentManagement>
</p:properties>
</file>

<file path=customXml/itemProps1.xml><?xml version="1.0" encoding="utf-8"?>
<ds:datastoreItem xmlns:ds="http://schemas.openxmlformats.org/officeDocument/2006/customXml" ds:itemID="{FE56C9C9-DE8A-4F23-A259-4122DF935B95}"/>
</file>

<file path=customXml/itemProps2.xml><?xml version="1.0" encoding="utf-8"?>
<ds:datastoreItem xmlns:ds="http://schemas.openxmlformats.org/officeDocument/2006/customXml" ds:itemID="{F899B3C1-8AF4-43BE-BE38-7688B6442963}"/>
</file>

<file path=customXml/itemProps3.xml><?xml version="1.0" encoding="utf-8"?>
<ds:datastoreItem xmlns:ds="http://schemas.openxmlformats.org/officeDocument/2006/customXml" ds:itemID="{BE398F4F-D98E-4140-A43B-AF40DB56F29F}"/>
</file>

<file path=docProps/app.xml><?xml version="1.0" encoding="utf-8"?>
<Properties xmlns="http://schemas.openxmlformats.org/officeDocument/2006/extended-properties" xmlns:vt="http://schemas.openxmlformats.org/officeDocument/2006/docPropsVTypes">
  <TotalTime>16</TotalTime>
  <Words>1034</Words>
  <Application>Microsoft Office PowerPoint</Application>
  <PresentationFormat>On-screen Show (4:3)</PresentationFormat>
  <Paragraphs>81</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Pitch Perfect ’25 – How to use this guide</vt:lpstr>
      <vt:lpstr>1. The Problem — Show I Understand</vt:lpstr>
      <vt:lpstr>2. My Solution — Position Myself as the Specialist</vt:lpstr>
      <vt:lpstr>3. Traction — Prove It Works</vt:lpstr>
      <vt:lpstr>4. My Process — Show the Path to Success</vt:lpstr>
      <vt:lpstr>5. Deep Dive — Explain One Key Step</vt:lpstr>
      <vt:lpstr>6. Deliverables — Show What They Actually Get</vt:lpstr>
      <vt:lpstr>7. Timeline — Lay Out the Plan</vt:lpstr>
      <vt:lpstr>8. The Ask — Tell Them What I Need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Jeff Hunter</cp:lastModifiedBy>
  <cp:revision>4</cp:revision>
  <dcterms:created xsi:type="dcterms:W3CDTF">2013-01-27T09:14:16Z</dcterms:created>
  <dcterms:modified xsi:type="dcterms:W3CDTF">2025-08-07T18:17:56Z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0x010100013AA265791842479E9BC14923C2C1DA</vt:lpwstr>
  </property>
</Properties>
</file>